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22" r:id="rId3"/>
    <p:sldId id="341" r:id="rId4"/>
    <p:sldId id="325" r:id="rId5"/>
    <p:sldId id="342" r:id="rId6"/>
    <p:sldId id="351" r:id="rId7"/>
    <p:sldId id="344" r:id="rId8"/>
    <p:sldId id="354" r:id="rId9"/>
    <p:sldId id="345" r:id="rId10"/>
    <p:sldId id="329" r:id="rId11"/>
    <p:sldId id="346" r:id="rId12"/>
    <p:sldId id="347" r:id="rId13"/>
    <p:sldId id="348" r:id="rId14"/>
    <p:sldId id="349" r:id="rId15"/>
    <p:sldId id="352" r:id="rId16"/>
    <p:sldId id="353" r:id="rId17"/>
    <p:sldId id="283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65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esvizh-news.by/wp-content/uploads/2022/07/25121c42847404871173db2e12e4afe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3617894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20123" y="1004095"/>
            <a:ext cx="44121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ПОДХОДЫ К РАЗВИТИЮ РЕГИОНОВ: ОТ ЭКОНОМИКИ ДО СОЦИАЛЬНОЙ ИНФРАСТРУКТУРЫ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март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0"/>
            <a:ext cx="3535339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491630"/>
            <a:ext cx="28894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 В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2026–2030 ГГ. ПЛАНИРУЕТСЯ ПОСТРОИТЬ ОКОЛО 5 МЛН КВ. М АРЕНДНОГО ЖИЛЬЯ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351696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82C7F"/>
                </a:solidFill>
              </a:rPr>
              <a:t>ДИНАМИКА ВВОДА АРЕНДНОГО ЖИЛЬЯ</a:t>
            </a:r>
            <a:endParaRPr lang="ru-RU" sz="20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13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001" r="389"/>
          <a:stretch/>
        </p:blipFill>
        <p:spPr bwMode="auto">
          <a:xfrm>
            <a:off x="0" y="1131590"/>
            <a:ext cx="9108504" cy="40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789" b="79400"/>
          <a:stretch/>
        </p:blipFill>
        <p:spPr bwMode="auto">
          <a:xfrm>
            <a:off x="0" y="0"/>
            <a:ext cx="4499992" cy="10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1" y="0"/>
            <a:ext cx="38519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43622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0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555526"/>
            <a:ext cx="31683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белорус, независимо от места проживания, может получить гарантированную квалифицированную медицинскую помощь в любой точке нашей страны. Для этого созданы необходимые условия.</a:t>
            </a:r>
          </a:p>
        </p:txBody>
      </p:sp>
    </p:spTree>
    <p:extLst>
      <p:ext uri="{BB962C8B-B14F-4D97-AF65-F5344CB8AC3E}">
        <p14:creationId xmlns:p14="http://schemas.microsoft.com/office/powerpoint/2010/main" val="264723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СПОРТИВНАЯ ИНФРАСТРУКТУРА </a:t>
            </a:r>
            <a:endParaRPr lang="ru-RU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148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ИНТЕЛЛЕКТУАЛЬНЫЙ ПОТЕНЦИАЛ 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158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08520" y="167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31856"/>
            <a:ext cx="5760640" cy="122357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23638" y="522424"/>
            <a:ext cx="6584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СТРОИТЕЛЬСТВО: </a:t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ПЯТИЛЕТКИ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23678"/>
            <a:ext cx="6192688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2100" b="1" dirty="0"/>
              <a:t>🚧 ОТРЕМОНТИРОВАНО И ПОСТРОЕНО ДОРОГ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18 529 км</a:t>
            </a:r>
            <a:r>
              <a:rPr lang="ru-RU" sz="2100" dirty="0"/>
              <a:t> (в 1,4 раза &gt; 2016–2020):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местные: </a:t>
            </a:r>
            <a:r>
              <a:rPr lang="ru-RU" sz="2100" b="1" dirty="0"/>
              <a:t>11 836 км;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республиканские: </a:t>
            </a:r>
            <a:r>
              <a:rPr lang="ru-RU" sz="2100" b="1" dirty="0"/>
              <a:t>6 693 км.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🌉 МОСТОВЫЕ СООРУЖЕНИЯ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25 000 погонных метров</a:t>
            </a:r>
            <a:r>
              <a:rPr lang="ru-RU" sz="2100" dirty="0"/>
              <a:t> (в 1,4 раза &gt;):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500+ мостов</a:t>
            </a:r>
            <a:r>
              <a:rPr lang="ru-RU" sz="2100" dirty="0"/>
              <a:t>, из них 200 — на местных дорогах.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8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375506"/>
            <a:ext cx="4536504" cy="9735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446787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ОБНОВЛЕНИЕ ОБЩЕСТВЕННОГО ТРАНСПОРТА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925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3988" y="676116"/>
            <a:ext cx="4656484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каждой 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прим.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– экономической программе]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  </a:t>
            </a:r>
            <a:b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нами ставится неизменно правильная цель – рост благосостояния населения. Качественный рост должен обеспечиваться эффективным трудом.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2389" y="-338564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160941" y="185167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84928" y="3974067"/>
            <a:ext cx="4635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Отчет Правительства Президенту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Республики Беларусь за 2025 год, 17 февраля 2026 г.</a:t>
            </a:r>
          </a:p>
        </p:txBody>
      </p:sp>
    </p:spTree>
    <p:extLst>
      <p:ext uri="{BB962C8B-B14F-4D97-AF65-F5344CB8AC3E}">
        <p14:creationId xmlns:p14="http://schemas.microsoft.com/office/powerpoint/2010/main" val="279798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707654"/>
            <a:ext cx="798166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7826697" y="3479102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8882" y="1936830"/>
            <a:ext cx="5491060" cy="11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1092522" y="-73094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69979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3570" y="699542"/>
            <a:ext cx="22322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насчитывается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районов,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городов, </a:t>
            </a:r>
            <a:b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поселков городского типа,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22990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сельских населенных пунктов</a:t>
            </a: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</a:t>
            </a:r>
            <a:r>
              <a:rPr lang="ru-RU" sz="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Белстата</a:t>
            </a:r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1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70449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0169" y="-7987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839169"/>
            <a:ext cx="29897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текущем пятилетии будет продолжено развитие 8 городов-спутников как территорий с городской средой повышенной комфортности, оснащенной необходимой инфраструктурой.</a:t>
            </a:r>
          </a:p>
        </p:txBody>
      </p:sp>
    </p:spTree>
    <p:extLst>
      <p:ext uri="{BB962C8B-B14F-4D97-AF65-F5344CB8AC3E}">
        <p14:creationId xmlns:p14="http://schemas.microsoft.com/office/powerpoint/2010/main" val="357566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312368" cy="19802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3402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 РЕАЛИЗОВАННЫЕ ГОСУДАРСТВЕННЫЕ ПРОГРАММЫ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499742"/>
            <a:ext cx="4608512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0" b="1" dirty="0"/>
              <a:t>Возрождения и развития села </a:t>
            </a:r>
            <a:r>
              <a:rPr lang="ru-RU" b="1" dirty="0"/>
              <a:t>(2005–</a:t>
            </a:r>
            <a:br>
              <a:rPr lang="ru-RU" b="1" dirty="0"/>
            </a:br>
            <a:r>
              <a:rPr lang="ru-RU" b="1" dirty="0"/>
              <a:t>2010 гг.).</a:t>
            </a:r>
          </a:p>
          <a:p>
            <a:r>
              <a:rPr lang="ru-RU" sz="1850" b="1" dirty="0"/>
              <a:t>Устойчивого развития села (2011–2015 гг.).</a:t>
            </a:r>
          </a:p>
          <a:p>
            <a:r>
              <a:rPr lang="ru-RU" b="1" dirty="0"/>
              <a:t>Развития аграрного бизнеса (2016–2020 гг.).</a:t>
            </a:r>
          </a:p>
          <a:p>
            <a:pPr>
              <a:spcBef>
                <a:spcPts val="600"/>
              </a:spcBef>
            </a:pPr>
            <a:r>
              <a:rPr lang="ru-RU" sz="1900" b="1" dirty="0"/>
              <a:t>Аграрный бизнес (2021–2025 гг.).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58138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1366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4009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79588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155926"/>
            <a:ext cx="6768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/>
              <a:t>В декабре 2025 г. утверждена новая </a:t>
            </a:r>
            <a:r>
              <a:rPr lang="ru-RU" sz="1500" b="1" i="1" dirty="0"/>
              <a:t>программа «АПК будущего» на </a:t>
            </a:r>
            <a:br>
              <a:rPr lang="ru-RU" sz="1500" b="1" i="1" dirty="0"/>
            </a:br>
            <a:r>
              <a:rPr lang="ru-RU" sz="1500" b="1" i="1" dirty="0"/>
              <a:t>2026–2030 гг.</a:t>
            </a:r>
            <a:r>
              <a:rPr lang="ru-RU" sz="1500" i="1" dirty="0"/>
              <a:t>, что подтверждает системный подход к развитию отрасли.</a:t>
            </a:r>
          </a:p>
        </p:txBody>
      </p: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200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8280920" cy="13321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313" y="626081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НАРАЩИВАНИЕ ЭКОНОМИЧЕСКОГО ПОТЕНЦИАЛА ЗА СЧЕТ РОСТА ВАЛОВОГО РЕГИОНАЛЬНОГО ПРОДУКТА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t="8386" r="47623" b="50320"/>
          <a:stretch/>
        </p:blipFill>
        <p:spPr bwMode="auto">
          <a:xfrm>
            <a:off x="39934" y="18516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706" r="1278" b="50000"/>
          <a:stretch/>
        </p:blipFill>
        <p:spPr bwMode="auto">
          <a:xfrm>
            <a:off x="183950" y="3219822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51667" r="49979" b="7039"/>
          <a:stretch/>
        </p:blipFill>
        <p:spPr bwMode="auto">
          <a:xfrm>
            <a:off x="3923928" y="1883535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7" t="52815" r="4211" b="5891"/>
          <a:stretch/>
        </p:blipFill>
        <p:spPr bwMode="auto">
          <a:xfrm>
            <a:off x="3995677" y="32680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2067694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 6 из 7 регионов (кроме Витебской обл.)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+1,8% </a:t>
            </a:r>
            <a:r>
              <a:rPr lang="ru-RU" dirty="0"/>
              <a:t>(Могилевская) – </a:t>
            </a:r>
            <a:r>
              <a:rPr lang="ru-RU" b="1" dirty="0"/>
              <a:t>+21,8% </a:t>
            </a:r>
            <a:r>
              <a:rPr lang="ru-RU" dirty="0"/>
              <a:t>(Брестская)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3540443"/>
            <a:ext cx="2762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во всех регионах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3940553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+2,2% </a:t>
            </a:r>
            <a:r>
              <a:rPr lang="ru-RU" dirty="0"/>
              <a:t>(</a:t>
            </a:r>
            <a:r>
              <a:rPr lang="ru-RU" dirty="0" err="1"/>
              <a:t>г.Минск</a:t>
            </a:r>
            <a:r>
              <a:rPr lang="ru-RU" dirty="0"/>
              <a:t>) – </a:t>
            </a:r>
            <a:br>
              <a:rPr lang="ru-RU" dirty="0"/>
            </a:br>
            <a:r>
              <a:rPr lang="ru-RU" b="1" dirty="0"/>
              <a:t>+28,1% </a:t>
            </a:r>
            <a:r>
              <a:rPr lang="ru-RU" dirty="0"/>
              <a:t>(Витебская)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05163" y="2067694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в 4 из 6 областей (кроме Витебской и Гомельской)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05163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+0,9% </a:t>
            </a:r>
            <a:r>
              <a:rPr lang="ru-RU" dirty="0"/>
              <a:t>(Минская) – </a:t>
            </a:r>
            <a:r>
              <a:rPr lang="ru-RU" b="1" dirty="0"/>
              <a:t>+11,7% </a:t>
            </a:r>
            <a:r>
              <a:rPr lang="ru-RU" dirty="0"/>
              <a:t>(Брестская)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05739" y="3435846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кроме Гомельской и Гродненской областей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05163" y="4013651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+3,0% </a:t>
            </a:r>
            <a:r>
              <a:rPr lang="ru-RU" dirty="0"/>
              <a:t>(Витебская) – </a:t>
            </a:r>
            <a:r>
              <a:rPr lang="ru-RU" b="1" dirty="0"/>
              <a:t>+41,0% </a:t>
            </a:r>
            <a:r>
              <a:rPr lang="ru-RU" dirty="0"/>
              <a:t>(Могилевская)</a:t>
            </a:r>
          </a:p>
        </p:txBody>
      </p:sp>
    </p:spTree>
    <p:extLst>
      <p:ext uri="{BB962C8B-B14F-4D97-AF65-F5344CB8AC3E}">
        <p14:creationId xmlns:p14="http://schemas.microsoft.com/office/powerpoint/2010/main" val="143491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67494"/>
            <a:ext cx="5472608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ИМПОРТОЗАМЕЩЕНИЕ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РЕГИОНАХ: ИТОГИ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ГОДА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30105" y="169829"/>
            <a:ext cx="200206" cy="8275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779662"/>
            <a:ext cx="13532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596863"/>
            <a:ext cx="17203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33,3</a:t>
            </a: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229782"/>
            <a:ext cx="251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реализовано проектов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033345"/>
            <a:ext cx="149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млрд рублей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536" y="2715766"/>
            <a:ext cx="3870176" cy="0"/>
          </a:xfrm>
          <a:prstGeom prst="line">
            <a:avLst/>
          </a:prstGeom>
          <a:ln w="1905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51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83470"/>
            <a:ext cx="74168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600" b="1" dirty="0">
                <a:solidFill>
                  <a:srgbClr val="0A0A7C"/>
                </a:solidFill>
              </a:rPr>
              <a:t>             ИТОГИ РАБОТЫ АПК</a:t>
            </a:r>
            <a:endParaRPr lang="ru-RU" sz="3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7449862" y="-397722"/>
            <a:ext cx="544977" cy="22682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37399" y="483518"/>
            <a:ext cx="22233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В 2025 ГОДУ</a:t>
            </a:r>
          </a:p>
        </p:txBody>
      </p:sp>
    </p:spTree>
    <p:extLst>
      <p:ext uri="{BB962C8B-B14F-4D97-AF65-F5344CB8AC3E}">
        <p14:creationId xmlns:p14="http://schemas.microsoft.com/office/powerpoint/2010/main" val="320101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9091" y="7986"/>
            <a:ext cx="346722" cy="8905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5486"/>
            <a:ext cx="824440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ИНИЦИАТИВА «ОДИН РАЙОН – ОДИН ПРОЕКТ»</a:t>
            </a:r>
          </a:p>
        </p:txBody>
      </p:sp>
    </p:spTree>
    <p:extLst>
      <p:ext uri="{BB962C8B-B14F-4D97-AF65-F5344CB8AC3E}">
        <p14:creationId xmlns:p14="http://schemas.microsoft.com/office/powerpoint/2010/main" val="182256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909" y="267494"/>
            <a:ext cx="4741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3600" b="1" dirty="0">
                <a:solidFill>
                  <a:srgbClr val="182C7F"/>
                </a:solidFill>
              </a:rPr>
              <a:t>ОБЕСПЕЧЕННОСТЬ </a:t>
            </a:r>
            <a:br>
              <a:rPr lang="ru-RU" sz="3600" b="1" dirty="0">
                <a:solidFill>
                  <a:srgbClr val="182C7F"/>
                </a:solidFill>
              </a:rPr>
            </a:br>
            <a:r>
              <a:rPr lang="ru-RU" sz="3600" b="1" dirty="0">
                <a:solidFill>
                  <a:srgbClr val="182C7F"/>
                </a:solidFill>
              </a:rPr>
              <a:t>ЖИЛЬЕМ</a:t>
            </a:r>
            <a:endParaRPr lang="ru-RU" sz="35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416721" y="-1057398"/>
            <a:ext cx="1152129" cy="388843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20579" y="450606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ОДНО ИЗ ЛИДИРУЮЩИХ МЕСТ в СНГ по уровню обеспеченности населения жильем</a:t>
            </a:r>
          </a:p>
        </p:txBody>
      </p:sp>
    </p:spTree>
    <p:extLst>
      <p:ext uri="{BB962C8B-B14F-4D97-AF65-F5344CB8AC3E}">
        <p14:creationId xmlns:p14="http://schemas.microsoft.com/office/powerpoint/2010/main" val="2924068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6707</TotalTime>
  <Words>252</Words>
  <Application>Microsoft Office PowerPoint</Application>
  <PresentationFormat>Экран (16:9)</PresentationFormat>
  <Paragraphs>51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369</cp:revision>
  <dcterms:created xsi:type="dcterms:W3CDTF">2024-07-24T10:48:12Z</dcterms:created>
  <dcterms:modified xsi:type="dcterms:W3CDTF">2026-03-13T14:27:10Z</dcterms:modified>
</cp:coreProperties>
</file>